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25"/>
  </p:notesMasterIdLst>
  <p:handoutMasterIdLst>
    <p:handoutMasterId r:id="rId26"/>
  </p:handoutMasterIdLst>
  <p:sldIdLst>
    <p:sldId id="274" r:id="rId4"/>
    <p:sldId id="283" r:id="rId5"/>
    <p:sldId id="257" r:id="rId6"/>
    <p:sldId id="284" r:id="rId7"/>
    <p:sldId id="258" r:id="rId8"/>
    <p:sldId id="267" r:id="rId9"/>
    <p:sldId id="268" r:id="rId10"/>
    <p:sldId id="269" r:id="rId11"/>
    <p:sldId id="275" r:id="rId12"/>
    <p:sldId id="276" r:id="rId13"/>
    <p:sldId id="266" r:id="rId14"/>
    <p:sldId id="260" r:id="rId15"/>
    <p:sldId id="272" r:id="rId16"/>
    <p:sldId id="261" r:id="rId17"/>
    <p:sldId id="280" r:id="rId18"/>
    <p:sldId id="277" r:id="rId19"/>
    <p:sldId id="279" r:id="rId20"/>
    <p:sldId id="281" r:id="rId21"/>
    <p:sldId id="282" r:id="rId22"/>
    <p:sldId id="265" r:id="rId23"/>
    <p:sldId id="264" r:id="rId24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00"/>
    <a:srgbClr val="912326"/>
    <a:srgbClr val="B82D2F"/>
    <a:srgbClr val="CA4814"/>
    <a:srgbClr val="C76717"/>
    <a:srgbClr val="8AA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8" autoAdjust="0"/>
    <p:restoredTop sz="94913" autoAdjust="0"/>
  </p:normalViewPr>
  <p:slideViewPr>
    <p:cSldViewPr>
      <p:cViewPr>
        <p:scale>
          <a:sx n="90" d="100"/>
          <a:sy n="90" d="100"/>
        </p:scale>
        <p:origin x="-28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10/24/2012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10/24/2012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10/24/2012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10/24/2012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-1"/>
            <a:ext cx="6092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49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10/24/2012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10/24/2012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10/24/2012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10/24/2012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10/24/2012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1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10/24/2012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5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10/24/2012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10/24/2012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10/24/2012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10/24/2012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10/24/2012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10/24/2012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10/24/2012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10/24/2012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ehealth.moh.gov.ge/Hmis/Portal/Default.aspx" TargetMode="Externa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health.moh.gov.ge/Hmis/Portal/Default.asp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381000"/>
            <a:ext cx="4800601" cy="304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38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ელექტრონული  </a:t>
            </a:r>
            <a:r>
              <a:rPr lang="ka-GE" sz="3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ჯანდაცვა</a:t>
            </a:r>
            <a:r>
              <a:rPr lang="en-US" sz="3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3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</a:t>
            </a:r>
            <a:r>
              <a:rPr lang="ka-GE" sz="24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4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დაცვის  </a:t>
            </a: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ერთიანი</a:t>
            </a:r>
            <a:r>
              <a:rPr lang="ka-GE" sz="24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საინფორმაციო</a:t>
            </a:r>
            <a:r>
              <a:rPr lang="en-US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სისტემა</a:t>
            </a:r>
            <a: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sz="29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4098175" cy="6858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აშშ</a:t>
            </a:r>
            <a:r>
              <a:rPr lang="ka-GE" sz="14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საერთაშორისო</a:t>
            </a:r>
            <a:r>
              <a:rPr lang="ka-GE" sz="14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განვითარების </a:t>
            </a:r>
            <a:r>
              <a:rPr lang="ka-GE" sz="14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სააგენტოს</a:t>
            </a:r>
            <a:r>
              <a:rPr lang="ka-GE" sz="14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,,ჯანდაცვის</a:t>
            </a:r>
            <a:r>
              <a:rPr lang="ka-GE" sz="14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სისტემის განმტკიცების</a:t>
            </a:r>
            <a:r>
              <a:rPr lang="ka-GE" sz="14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პროგრამა“</a:t>
            </a:r>
            <a:endParaRPr lang="en-US" sz="1400" b="1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_CVEULEBRIVI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599" y="6289868"/>
            <a:ext cx="2211749" cy="28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LOGO\MOH Logo-G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6289868"/>
            <a:ext cx="733425" cy="28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90" y="0"/>
            <a:ext cx="717911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180945"/>
            <a:ext cx="24302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2">
                    <a:lumMod val="50000"/>
                  </a:schemeClr>
                </a:solidFill>
                <a:hlinkClick r:id="rId5"/>
              </a:rPr>
              <a:t>http://ehealth.moh.gov.ge/Hmis/Portal</a:t>
            </a:r>
            <a:endParaRPr lang="en-US" sz="7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 anchor="ctr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აფთიაქებისა და სამედიცინო საქმიანობების  საინფორმაციო პორტალი</a:t>
            </a:r>
            <a:endParaRPr lang="en-US" sz="4800" spc="1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>
                <a:solidFill>
                  <a:schemeClr val="bg1"/>
                </a:solidFill>
              </a:rPr>
              <a:t>პორტალის მახასიათებლები</a:t>
            </a:r>
            <a:endParaRPr lang="en-US" b="1" spc="100" dirty="0">
              <a:solidFill>
                <a:schemeClr val="bg1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511636" y="2514600"/>
            <a:ext cx="5070764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სამედიცინო </a:t>
            </a:r>
            <a:r>
              <a:rPr lang="ka-GE" sz="1600" b="1" spc="100" dirty="0" smtClean="0">
                <a:solidFill>
                  <a:schemeClr val="tx1"/>
                </a:solidFill>
              </a:rPr>
              <a:t>მომსახურებაზე </a:t>
            </a:r>
            <a:r>
              <a:rPr lang="ka-GE" sz="1600" b="1" spc="100" dirty="0">
                <a:solidFill>
                  <a:schemeClr val="tx1"/>
                </a:solidFill>
              </a:rPr>
              <a:t>გეოგრაფიული და ფინანსური </a:t>
            </a:r>
            <a:r>
              <a:rPr lang="ka-GE" sz="1600" b="1" spc="100" dirty="0" smtClean="0">
                <a:solidFill>
                  <a:schemeClr val="tx1"/>
                </a:solidFill>
              </a:rPr>
              <a:t>ინფორმაციის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 smtClean="0">
                <a:solidFill>
                  <a:schemeClr val="tx1"/>
                </a:solidFill>
              </a:rPr>
              <a:t>ხელმისაწვდომობ</a:t>
            </a:r>
            <a:r>
              <a:rPr lang="ka-GE" sz="1600" b="1" spc="100" dirty="0">
                <a:solidFill>
                  <a:schemeClr val="tx1"/>
                </a:solidFill>
              </a:rPr>
              <a:t>ა</a:t>
            </a:r>
            <a:endParaRPr lang="en-US" sz="16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 smtClean="0">
                <a:solidFill>
                  <a:schemeClr val="tx1"/>
                </a:solidFill>
              </a:rPr>
              <a:t>ფარმაცევტულ</a:t>
            </a:r>
            <a:r>
              <a:rPr lang="ka-GE" sz="1600" b="1" spc="100" dirty="0">
                <a:solidFill>
                  <a:schemeClr val="tx1"/>
                </a:solidFill>
              </a:rPr>
              <a:t>ი</a:t>
            </a:r>
            <a:r>
              <a:rPr lang="ka-GE" sz="1600" b="1" spc="100" dirty="0" smtClean="0">
                <a:solidFill>
                  <a:schemeClr val="tx1"/>
                </a:solidFill>
              </a:rPr>
              <a:t> პროდუქციაზე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 smtClean="0">
                <a:solidFill>
                  <a:schemeClr val="tx1"/>
                </a:solidFill>
              </a:rPr>
              <a:t>გეოგრაფიული </a:t>
            </a:r>
            <a:r>
              <a:rPr lang="ka-GE" sz="1600" b="1" spc="100" dirty="0">
                <a:solidFill>
                  <a:schemeClr val="tx1"/>
                </a:solidFill>
              </a:rPr>
              <a:t>და </a:t>
            </a:r>
            <a:r>
              <a:rPr lang="ka-GE" sz="1600" b="1" spc="100" dirty="0" smtClean="0">
                <a:solidFill>
                  <a:schemeClr val="tx1"/>
                </a:solidFill>
              </a:rPr>
              <a:t>ფინანსური ინფორმაციის ხელმისაწვდომობა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კლინიკის  და აფთიაქის ხელსაყრელი შერჩევა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ფასების </a:t>
            </a:r>
            <a:r>
              <a:rPr lang="ka-GE" sz="1600" b="1" spc="100" dirty="0" smtClean="0">
                <a:solidFill>
                  <a:schemeClr val="tx1"/>
                </a:solidFill>
              </a:rPr>
              <a:t>ტრანსპარენტულობა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 smtClean="0">
                <a:solidFill>
                  <a:schemeClr val="tx1"/>
                </a:solidFill>
              </a:rPr>
              <a:t>და დინამიკა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ადმინისტრაციული რესურსების დაზოგვა</a:t>
            </a:r>
            <a:endParaRPr lang="en-US" sz="1600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5590925" cy="42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2000" b="1" spc="100" dirty="0" smtClean="0">
                <a:solidFill>
                  <a:srgbClr val="C00000"/>
                </a:solidFill>
              </a:rPr>
              <a:t>კომპონენტის  მახასიათებლები</a:t>
            </a:r>
            <a:endParaRPr lang="en-US" sz="2000" b="1" spc="100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91400" y="1295400"/>
            <a:ext cx="4495800" cy="4419600"/>
          </a:xfrm>
          <a:prstGeom prst="rect">
            <a:avLst/>
          </a:prstGeom>
        </p:spPr>
        <p:txBody>
          <a:bodyPr vert="horz" lIns="91440" tIns="45720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SzPts val="1300"/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განაცხადების რეალურ დროში და ერთიანი სტანდარტით აღრიცხვა</a:t>
            </a:r>
            <a:endParaRPr lang="en-US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განაცხადების ელექტრონული  ადმინისტრირება და მართვა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რეაგირების მარტივი, დროული და მოქნილი სისტემა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სტატისტიკური დაკვირვება და ანალიზი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განაცხადების განხილვის მოქნილი მექანიზმები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მხარეთა შორის</a:t>
            </a:r>
            <a:r>
              <a:rPr lang="en-US" b="1" spc="1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უკუკავშირის მარტივი სისტემა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algn="l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5715000" cy="914400"/>
          </a:xfrm>
        </p:spPr>
        <p:txBody>
          <a:bodyPr anchor="ctr">
            <a:noAutofit/>
          </a:bodyPr>
          <a:lstStyle/>
          <a:p>
            <a:pPr algn="ctr"/>
            <a:r>
              <a:rPr lang="ka-GE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სამედიცინო მედიაცი</a:t>
            </a:r>
            <a:r>
              <a:rPr lang="ka-GE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</a:t>
            </a:r>
            <a:endParaRPr lang="en-US" spc="100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553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2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იმუნიზაცია/ვაქცინაცია</a:t>
            </a:r>
            <a:endParaRPr lang="ka-GE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94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>
                <a:solidFill>
                  <a:schemeClr val="bg1"/>
                </a:solidFill>
              </a:rPr>
              <a:t>კომპონენტის მახასიათებლები</a:t>
            </a:r>
            <a:endParaRPr lang="en-US" b="1" spc="1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 txBox="1">
            <a:spLocks/>
          </p:cNvSpPr>
          <p:nvPr/>
        </p:nvSpPr>
        <p:spPr>
          <a:xfrm>
            <a:off x="320749" y="2286000"/>
            <a:ext cx="5257800" cy="1307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327837" y="2558903"/>
            <a:ext cx="4768703" cy="3689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800" b="1" spc="100" dirty="0" smtClean="0">
                <a:solidFill>
                  <a:schemeClr val="tx1"/>
                </a:solidFill>
              </a:rPr>
              <a:t>კონტინგენტის სრულყოფილი აღრიცხვა და მონიტორინგი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800" b="1" spc="100" dirty="0" smtClean="0">
                <a:solidFill>
                  <a:schemeClr val="tx1"/>
                </a:solidFill>
              </a:rPr>
              <a:t>მონაცემების ცენტრალიზაცია და ადმინისტრირების გამარტივება (ქაღალდით წარდგენილი ანგარიშგებების ხარჯზე)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800" b="1" spc="100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ვაქცინის ხარჯვის მონიტორინგი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800" b="1" spc="100" dirty="0" smtClean="0">
                <a:solidFill>
                  <a:schemeClr val="tx1"/>
                </a:solidFill>
              </a:rPr>
              <a:t>სარწმუნო სტატისტიკური და ეპიდემიოლოგიური ანალიზის წარმოების შესაძლებლობა</a:t>
            </a:r>
            <a:endParaRPr lang="en-US" sz="1800" b="1" spc="1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1600" b="1" spc="100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5181600" cy="503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მომხმარებელთა მართვის მოდული</a:t>
            </a:r>
            <a:endParaRPr lang="en-US" sz="4800" spc="100" dirty="0"/>
          </a:p>
        </p:txBody>
      </p:sp>
      <p:sp>
        <p:nvSpPr>
          <p:cNvPr id="6" name="Rectangle 5"/>
          <p:cNvSpPr/>
          <p:nvPr/>
        </p:nvSpPr>
        <p:spPr>
          <a:xfrm>
            <a:off x="838200" y="1752600"/>
            <a:ext cx="10591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spc="100" dirty="0" smtClean="0">
                <a:solidFill>
                  <a:schemeClr val="tx1"/>
                </a:solidFill>
              </a:rPr>
              <a:t>მოდულის მახასიათებლები</a:t>
            </a:r>
            <a:endParaRPr lang="en-US" sz="2000" b="1" spc="1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23719"/>
              </p:ext>
            </p:extLst>
          </p:nvPr>
        </p:nvGraphicFramePr>
        <p:xfrm>
          <a:off x="838200" y="2438401"/>
          <a:ext cx="10591799" cy="4154400"/>
        </p:xfrm>
        <a:graphic>
          <a:graphicData uri="http://schemas.openxmlformats.org/drawingml/2006/table">
            <a:tbl>
              <a:tblPr firstRow="1" firstCol="1" bandRow="1"/>
              <a:tblGrid>
                <a:gridCol w="5108984"/>
                <a:gridCol w="2434816"/>
                <a:gridCol w="1676400"/>
                <a:gridCol w="1371599"/>
              </a:tblGrid>
              <a:tr h="614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შრომის,</a:t>
                      </a:r>
                      <a:r>
                        <a:rPr lang="ka-GE" sz="1200" kern="1200" spc="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ჯანმრთელობისა და სოციალური დაცვის სამინისტრო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სადაზღვევო</a:t>
                      </a:r>
                      <a:r>
                        <a:rPr lang="ka-GE" sz="1200" kern="1200" spc="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კომპანია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პროვაიდერი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9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ინსტრუმენტი </a:t>
                      </a:r>
                      <a:r>
                        <a:rPr lang="ka-GE" sz="1400" spc="100" dirty="0" smtClean="0">
                          <a:effectLst/>
                        </a:rPr>
                        <a:t>მომხმარებლებისა </a:t>
                      </a:r>
                      <a:r>
                        <a:rPr lang="ka-GE" sz="1400" spc="100" dirty="0">
                          <a:effectLst/>
                        </a:rPr>
                        <a:t>და მათი დაშვების დონეების </a:t>
                      </a:r>
                      <a:r>
                        <a:rPr lang="ka-GE" sz="1400" spc="100" dirty="0" smtClean="0">
                          <a:effectLst/>
                        </a:rPr>
                        <a:t>მართვისთვის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583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მომხმარებლების ერთიანი სია ყველა საინფორმაციო მოდულისთვის 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ერთჯერადი სავალდებულო ავტორიზაცია მოდულებთან შესაბამისი წვდომის მისაღებად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801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kern="1200" spc="100" dirty="0">
                          <a:effectLst/>
                        </a:rPr>
                        <a:t>შესაბამისი დაწესებულებებისთვის მომხმარებლებისა და დაშვების დონეების </a:t>
                      </a:r>
                      <a:r>
                        <a:rPr lang="ka-GE" sz="1400" kern="1200" spc="100" dirty="0" smtClean="0">
                          <a:effectLst/>
                        </a:rPr>
                        <a:t>ავტონომიურად </a:t>
                      </a:r>
                      <a:r>
                        <a:rPr lang="ka-GE" sz="1400" kern="1200" spc="100" dirty="0">
                          <a:effectLst/>
                        </a:rPr>
                        <a:t>მართვის </a:t>
                      </a:r>
                      <a:r>
                        <a:rPr lang="ka-GE" sz="1400" kern="1200" spc="100" dirty="0" smtClean="0">
                          <a:effectLst/>
                        </a:rPr>
                        <a:t>შესაძლებლობა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kern="1200" spc="100" dirty="0">
                          <a:effectLst/>
                        </a:rPr>
                        <a:t>გარე საინფორმაციო სისტემების ერთიან </a:t>
                      </a:r>
                      <a:r>
                        <a:rPr lang="ka-GE" sz="1400" kern="1200" spc="100" dirty="0" smtClean="0">
                          <a:effectLst/>
                        </a:rPr>
                        <a:t>სამომხმარებლო </a:t>
                      </a:r>
                      <a:r>
                        <a:rPr lang="ka-GE" sz="1400" kern="1200" spc="100" dirty="0">
                          <a:effectLst/>
                        </a:rPr>
                        <a:t>და დაშვების დონეების მართვის მოდულში ინტეგრირების შესაძლებლობა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 anchor="ctr">
            <a:normAutofit/>
          </a:bodyPr>
          <a:lstStyle/>
          <a:p>
            <a:pPr algn="ctr"/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ფინანსური აღრიცხვის და მართვის კომპონენტი</a:t>
            </a:r>
            <a:endParaRPr lang="en-US" sz="3200" spc="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1825624"/>
            <a:ext cx="9982200" cy="4575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0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>
                <a:latin typeface="Sylfaen" pitchFamily="18" charset="0"/>
              </a:rPr>
              <a:t>ჯანმრთელობის დაცვის პროგრამების ფინანსური მართვის მოდული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შემთხვევების რეგისტრაციის მოდული</a:t>
            </a:r>
            <a:endParaRPr lang="en-US" sz="1700" b="1" kern="0" spc="100" dirty="0" smtClean="0">
              <a:latin typeface="Sylfaen" pitchFamily="18" charset="0"/>
            </a:endParaRPr>
          </a:p>
          <a:p>
            <a:pPr marL="285750" indent="-28575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</a:t>
            </a:r>
            <a:endParaRPr lang="ka-GE" sz="1700" b="1" kern="0" spc="100" dirty="0">
              <a:latin typeface="Sylfaen" pitchFamily="18" charset="0"/>
            </a:endParaRP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700" b="1" kern="0" spc="100" dirty="0" smtClean="0">
                <a:latin typeface="Sylfaen" pitchFamily="18" charset="0"/>
              </a:rPr>
              <a:t>	</a:t>
            </a:r>
            <a:r>
              <a:rPr lang="ka-GE" sz="1500" b="1" kern="0" spc="100" dirty="0" smtClean="0">
                <a:latin typeface="Sylfaen" pitchFamily="18" charset="0"/>
              </a:rPr>
              <a:t>- ზოგადი ამბულატორია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500" b="1" kern="0" spc="100" dirty="0" smtClean="0">
                <a:latin typeface="Sylfaen" pitchFamily="18" charset="0"/>
              </a:rPr>
              <a:t>	- სოფლის ექიმი</a:t>
            </a:r>
            <a:endParaRPr lang="en-US" sz="1500" b="1" kern="0" spc="100" dirty="0" smtClean="0">
              <a:latin typeface="Sylfaen" pitchFamily="18" charset="0"/>
            </a:endParaRP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500" b="1" kern="0" spc="100" dirty="0" smtClean="0">
                <a:latin typeface="Sylfaen" pitchFamily="18" charset="0"/>
              </a:rPr>
              <a:t>	- დიალიზი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500" b="1" kern="0" spc="100" dirty="0" smtClean="0">
                <a:latin typeface="Sylfaen" pitchFamily="18" charset="0"/>
              </a:rPr>
              <a:t>	- ფსიქიატრია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500" b="1" kern="0" spc="100" dirty="0" smtClean="0">
                <a:latin typeface="Sylfaen" pitchFamily="18" charset="0"/>
              </a:rPr>
              <a:t>	- ანტენატალური მომსახურება</a:t>
            </a:r>
            <a:endParaRPr lang="en-US" sz="1500" b="1" kern="0" spc="100" dirty="0" smtClean="0">
              <a:latin typeface="Sylfaen" pitchFamily="18" charset="0"/>
            </a:endParaRP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ელექტრონული ანგარიშგების მოდული სადაზღვევო კომპანიებისთვის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ელექტრონული ანგარიშგების მოდული სამედიცინო დაწესებულებებისთვის</a:t>
            </a:r>
          </a:p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19200" y="1219200"/>
            <a:ext cx="9753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ჯანმრთელობის დაცვის პროგრამების ფინანსური </a:t>
            </a:r>
            <a:r>
              <a:rPr lang="ka-GE" sz="32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მართვის </a:t>
            </a:r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მოდული</a:t>
            </a:r>
            <a:endParaRPr lang="en-US" sz="3200" b="1" kern="0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მახასიათებლები</a:t>
            </a:r>
            <a:endParaRPr lang="en-US" b="1" spc="1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199" y="2438400"/>
            <a:ext cx="51816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 fontAlgn="b">
              <a:lnSpc>
                <a:spcPct val="120000"/>
              </a:lnSpc>
              <a:spcBef>
                <a:spcPts val="600"/>
              </a:spcBef>
              <a:buSzPts val="1200"/>
              <a:buFont typeface="Arial"/>
              <a:buChar char="•"/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ჯანმრთელობის დაცვის სახელმწიფო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პროგრამების ფარგლებში სამედიცინო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დაწესებულებებთან გაფორმებული კონტრაქტების და მათი პირობების ელექტრონული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აღრიცხვა და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მართვა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200"/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ჯანმრთელობის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დაცვის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სახელმწოფო პროგრამების ფარგლებში სამედიცინო დაწესებულებების მხრიდან წარმოდგენილი ხარჯთაღრიცხვების კონტროლი და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ანალიზი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ჯანმრთელობის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დაცვის სახელმწოფო პროგრამების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ფარგლებში სამედიცინო დაწესებულებებთან ანგარიშსწორების პროცედურების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ავტომატიზაცია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ინფორმაციის რეალურ დროში გაცვლა სახელმწიფო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ხაზინასთან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ჯანმრთელობის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დაცვის სახელმწიფო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პროგრამების ფარგლებში ფინანსური რესურსების მოძრაობის სრულყოფილი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ანალიზი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მოქნილი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ინსტრუმენტი საბიუჯეტო ერთეულების, ფინანსური ლიმიტებისა და შესაბამისი ცვლილებების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მართვისთვის</a:t>
            </a:r>
            <a:endParaRPr lang="en-US" sz="4400" spc="10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68" y="2362200"/>
            <a:ext cx="581903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7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შემთხვევების რეგისტრაციის მოდული</a:t>
            </a:r>
            <a:endParaRPr lang="en-US" sz="3200" spc="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მახასიათებლები</a:t>
            </a:r>
            <a:endParaRPr lang="en-US" b="1" spc="1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362200"/>
            <a:ext cx="4800600" cy="3691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b">
              <a:lnSpc>
                <a:spcPct val="120000"/>
              </a:lnSpc>
              <a:spcBef>
                <a:spcPts val="600"/>
              </a:spcBef>
              <a:buSzPts val="1300"/>
              <a:buFont typeface="Arial"/>
              <a:buChar char="•"/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სამედიცინო შემთხვევების რეალურ დროში და ერთიანი სტანდარტით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აღრიცხვა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300"/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სამოქალაქო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რეესტრის ბაზის მეშვეობით პაციენტის პირადი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ინფორმაციისა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და დაზღვევის სტატუსის ავტომატურად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შევსება/სინქრონიზაცია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სამედიცინო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შემთხვევის მომსახურებაში ჩართული მხარეების დროული ინფორმირება ელექტრონულ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ფორმატში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სამედიცინო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დაწესებულებებისა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სამედიცინო პერსონალის ავტომატური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იდენტიფიკაცია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პირის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სხვადასხვა დაწესებულებაში ერთდროულად დარეგისტრირების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პრევენცია</a:t>
            </a:r>
            <a:endParaRPr lang="en-US" sz="4400" b="1" spc="100" dirty="0" smtClean="0">
              <a:solidFill>
                <a:srgbClr val="000000"/>
              </a:solidFill>
              <a:latin typeface="Arial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შემთხვევების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ინსპექტირება და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ანალიზი როგორც რეალურ დროში, ისე რეტროსპექტულად</a:t>
            </a:r>
            <a:endParaRPr lang="en-US" sz="4400" spc="100" dirty="0">
              <a:latin typeface="Arial"/>
            </a:endParaRPr>
          </a:p>
          <a:p>
            <a:pPr marL="0" indent="0" fontAlgn="b">
              <a:spcBef>
                <a:spcPts val="600"/>
              </a:spcBef>
              <a:buNone/>
            </a:pPr>
            <a:endParaRPr lang="en-US" sz="3600" dirty="0">
              <a:latin typeface="Arial"/>
            </a:endParaRPr>
          </a:p>
          <a:p>
            <a:pPr marL="0" indent="0" fontAlgn="b">
              <a:buNone/>
            </a:pPr>
            <a:endParaRPr lang="en-US" sz="1800" dirty="0"/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90" y="2362201"/>
            <a:ext cx="582481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5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10287000" cy="5334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</a:t>
            </a: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სერვისებით მოსარგებლეთა რეგისტრაციის </a:t>
            </a: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</a:t>
            </a:r>
            <a: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spc="100" dirty="0"/>
              <a:t/>
            </a:r>
            <a:br>
              <a:rPr lang="en-US" sz="4400" b="1" spc="100" dirty="0"/>
            </a:br>
            <a:r>
              <a:rPr lang="en-US" sz="4400" b="1" spc="100" dirty="0"/>
              <a:t/>
            </a:r>
            <a:br>
              <a:rPr lang="en-US" sz="4400" b="1" spc="100" dirty="0"/>
            </a:br>
            <a:endParaRPr lang="en-US" sz="4400" spc="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მახასიათებლები</a:t>
            </a:r>
            <a:endParaRPr lang="en-US" b="1" spc="1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477000" y="2438400"/>
            <a:ext cx="5181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  <a:buSzPts val="1100"/>
              <a:buFont typeface="Wingdings" pitchFamily="2" charset="2"/>
              <a:buChar char="§"/>
            </a:pPr>
            <a:r>
              <a:rPr lang="ka-GE" sz="4000" b="1" spc="100" dirty="0">
                <a:solidFill>
                  <a:srgbClr val="000000"/>
                </a:solidFill>
                <a:latin typeface="Arial"/>
              </a:rPr>
              <a:t>სამედიცინო სერვისებით მოსარგებლეთა </a:t>
            </a: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ცენტრალიზებული რეესტრი ქვეყანაში </a:t>
            </a:r>
            <a:r>
              <a:rPr lang="ka-GE" sz="4000" b="1" spc="100" dirty="0">
                <a:solidFill>
                  <a:srgbClr val="000000"/>
                </a:solidFill>
                <a:latin typeface="Arial"/>
              </a:rPr>
              <a:t>არსებულ ყველა დაწესებულებასა და სოფლის </a:t>
            </a: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ექიმთან</a:t>
            </a:r>
            <a:endParaRPr lang="en-US" sz="4000" spc="100" dirty="0">
              <a:latin typeface="Arial"/>
            </a:endParaRPr>
          </a:p>
          <a:p>
            <a:pPr fontAlgn="b">
              <a:lnSpc>
                <a:spcPct val="170000"/>
              </a:lnSpc>
              <a:spcBef>
                <a:spcPts val="60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ინფორმაციის ერთიანი სტანდარტით აღრიცხვა; სამედიცინო </a:t>
            </a:r>
            <a:r>
              <a:rPr lang="ka-GE" sz="4000" b="1" spc="100" dirty="0">
                <a:solidFill>
                  <a:srgbClr val="000000"/>
                </a:solidFill>
                <a:latin typeface="Arial"/>
              </a:rPr>
              <a:t>ჩანაწერების აღრიცხვა (ამბულატორიული ბარათი</a:t>
            </a: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4000" spc="100" dirty="0" smtClean="0"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დუბლირების </a:t>
            </a:r>
            <a:r>
              <a:rPr lang="ka-GE" sz="4000" b="1" spc="100" dirty="0">
                <a:solidFill>
                  <a:srgbClr val="000000"/>
                </a:solidFill>
                <a:latin typeface="Arial"/>
              </a:rPr>
              <a:t>აღმოფხვრა თითოეული პირის დარეგისტრირებით მხოლოდ ერთ </a:t>
            </a: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დაწესებულებაში </a:t>
            </a:r>
            <a:endParaRPr lang="en-US" sz="4000" spc="100" dirty="0" smtClean="0"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ადამიანის </a:t>
            </a: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მოქალაქეობრივი, სადაზღვევო და სხვა სტატუსების იდენტიფიკაცია სხვადასხვა </a:t>
            </a: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რეესტრებთან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დაფინანსების გამჭვირვალობა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ადმინისტრირების გამარტივება  და ხარჯების </a:t>
            </a: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დაზოგვა სახელმწიფო </a:t>
            </a: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სახსრების ეფექტურად </a:t>
            </a: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გამოყენება და პროგნოზირება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სახელმწიფო </a:t>
            </a: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ამბულატორიული </a:t>
            </a: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პროგრამის ფარგლებში ასანაზღაურებელი თანხების კალკულაციის მოქნილი მექანიზმი                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ინფორმაციის მრავალდონიანი ანალიზის </a:t>
            </a: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შესაძლებლობა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0065"/>
            <a:ext cx="5557074" cy="42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ელექტრონული ანგარიშგების მოდული</a:t>
            </a:r>
            <a:endParaRPr lang="en-US" sz="4400" spc="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5"/>
          <p:cNvSpPr txBox="1">
            <a:spLocks noGrp="1"/>
          </p:cNvSpPr>
          <p:nvPr>
            <p:ph sz="half" idx="2"/>
          </p:nvPr>
        </p:nvSpPr>
        <p:spPr>
          <a:xfrm>
            <a:off x="6400800" y="2441907"/>
            <a:ext cx="51816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ctr">
              <a:lnSpc>
                <a:spcPct val="100000"/>
              </a:lnSpc>
              <a:spcBef>
                <a:spcPts val="1200"/>
              </a:spcBef>
              <a:buSzPts val="1200"/>
              <a:buFont typeface="Arial"/>
              <a:buChar char="•"/>
            </a:pPr>
            <a:r>
              <a:rPr lang="ka-GE" sz="1200" b="1" spc="100" dirty="0">
                <a:solidFill>
                  <a:srgbClr val="000000"/>
                </a:solidFill>
                <a:latin typeface="Arial"/>
              </a:rPr>
              <a:t>ინფორმაციის აღრიცხვისა და გაცვლის ერთინი სტანდარტი (ერთიანი სააღრიცხვო ფორმები და ინვოისები</a:t>
            </a:r>
            <a:r>
              <a:rPr lang="ka-GE" sz="1200" b="1" spc="1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0" indent="0" fontAlgn="ctr">
              <a:lnSpc>
                <a:spcPct val="100000"/>
              </a:lnSpc>
              <a:spcBef>
                <a:spcPts val="1200"/>
              </a:spcBef>
              <a:buSzPts val="1200"/>
              <a:buNone/>
            </a:pPr>
            <a:endParaRPr lang="en-US" sz="1200" b="1" spc="100" dirty="0" smtClean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200" b="1" spc="100" dirty="0" smtClean="0">
                <a:solidFill>
                  <a:srgbClr val="000000"/>
                </a:solidFill>
              </a:rPr>
              <a:t>მომხმარებელთა მხრიდან არასწორი მონაცემების მინიმალური ალბათობა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SzTx/>
              <a:buNone/>
            </a:pPr>
            <a:endParaRPr lang="en-US" sz="1200" b="1" spc="100" dirty="0" smtClean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200" b="1" spc="100" dirty="0" smtClean="0">
                <a:solidFill>
                  <a:srgbClr val="000000"/>
                </a:solidFill>
              </a:rPr>
              <a:t>მონაცემთა იდენტიფიცირება </a:t>
            </a:r>
            <a:r>
              <a:rPr lang="ka-GE" sz="1200" b="1" spc="100" dirty="0">
                <a:solidFill>
                  <a:srgbClr val="000000"/>
                </a:solidFill>
              </a:rPr>
              <a:t>და </a:t>
            </a:r>
            <a:r>
              <a:rPr lang="ka-GE" sz="1200" b="1" spc="100" dirty="0" smtClean="0">
                <a:solidFill>
                  <a:srgbClr val="000000"/>
                </a:solidFill>
              </a:rPr>
              <a:t>ვალიდაცია სხვადასხვა შიდა და გარე უწყებების მონაცემთა ბაზებთან  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SzTx/>
              <a:buNone/>
            </a:pPr>
            <a:endParaRPr lang="ka-GE" sz="1200" b="1" spc="100" dirty="0" smtClean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200" b="1" spc="100" dirty="0" smtClean="0">
                <a:solidFill>
                  <a:srgbClr val="000000"/>
                </a:solidFill>
              </a:rPr>
              <a:t>საბიუჯეტო სახსრების ეფექტური მართვა, დაფინანსების გამჭვირვალობა და </a:t>
            </a:r>
            <a:r>
              <a:rPr lang="ka-GE" sz="1200" b="1" spc="100" dirty="0">
                <a:solidFill>
                  <a:srgbClr val="000000"/>
                </a:solidFill>
              </a:rPr>
              <a:t>ადამიანური და ადმინისტრაციული რესურსების </a:t>
            </a:r>
            <a:r>
              <a:rPr lang="ka-GE" sz="1200" b="1" spc="100" dirty="0" smtClean="0">
                <a:solidFill>
                  <a:srgbClr val="000000"/>
                </a:solidFill>
              </a:rPr>
              <a:t>დაზოგვა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SzTx/>
              <a:buNone/>
            </a:pPr>
            <a:endParaRPr lang="en-US" sz="1200" b="1" spc="100" dirty="0" smtClean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Tx/>
              <a:buFont typeface="Arial" pitchFamily="34" charset="0"/>
              <a:buChar char="•"/>
            </a:pPr>
            <a:r>
              <a:rPr lang="ka-GE" sz="1200" b="1" spc="100" dirty="0" smtClean="0">
                <a:solidFill>
                  <a:schemeClr val="tx1"/>
                </a:solidFill>
                <a:latin typeface="Arial"/>
              </a:rPr>
              <a:t>ინფორმაციის </a:t>
            </a:r>
            <a:r>
              <a:rPr lang="ka-GE" sz="1200" b="1" spc="100" dirty="0">
                <a:solidFill>
                  <a:schemeClr val="tx1"/>
                </a:solidFill>
                <a:latin typeface="Arial"/>
              </a:rPr>
              <a:t>მრავალდონიანი ანალიზის შესაძლებლობა</a:t>
            </a:r>
            <a:endParaRPr lang="en-US" sz="1200" spc="100" dirty="0">
              <a:solidFill>
                <a:schemeClr val="tx1"/>
              </a:solidFill>
              <a:latin typeface="Arial"/>
            </a:endParaRPr>
          </a:p>
          <a:p>
            <a:pPr marL="283464" indent="-283464" fontAlgn="ctr">
              <a:lnSpc>
                <a:spcPct val="115000"/>
              </a:lnSpc>
              <a:spcBef>
                <a:spcPts val="1200"/>
              </a:spcBef>
              <a:buSzPts val="1200"/>
              <a:buFont typeface="Arial"/>
              <a:buChar char="•"/>
            </a:pPr>
            <a:endParaRPr lang="en-US" sz="105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1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მახასიათებლები</a:t>
            </a:r>
            <a:endParaRPr lang="en-US" b="1" spc="100" dirty="0"/>
          </a:p>
        </p:txBody>
      </p:sp>
      <p:sp>
        <p:nvSpPr>
          <p:cNvPr id="7" name="Rectangle 6"/>
          <p:cNvSpPr/>
          <p:nvPr/>
        </p:nvSpPr>
        <p:spPr>
          <a:xfrm>
            <a:off x="304800" y="1761460"/>
            <a:ext cx="4876800" cy="448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50" b="1" spc="100" dirty="0" smtClean="0"/>
              <a:t>ელექტრონული ანგარიშგების მოდული სადაზღვევო კომპანიებისთვის და სამედიცინო დაწესებულებებისთვის</a:t>
            </a:r>
            <a:endParaRPr lang="en-US" sz="1150" b="1" spc="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5266426" cy="427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1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ka-GE" b="1" kern="0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n-ea"/>
                <a:cs typeface="+mn-cs"/>
              </a:rPr>
              <a:t>სამედიცინო კლასიფიკატორები</a:t>
            </a:r>
            <a:endParaRPr lang="en-US" sz="4000" spc="1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199" y="2514600"/>
            <a:ext cx="46482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t">
              <a:lnSpc>
                <a:spcPct val="110000"/>
              </a:lnSpc>
              <a:spcBef>
                <a:spcPts val="0"/>
              </a:spcBef>
              <a:buSzPts val="1400"/>
              <a:buFont typeface="Arial"/>
              <a:buChar char="•"/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ქვეყანაში დამტკიცებული სამედიცინო კლასიფიკატორების ერთიანი მონაცემთა ბაზა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400" b="1" spc="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ICD10, NCSP, ICPC2,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ლაბორატორიული </a:t>
            </a: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კლასიფიკატორი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400"/>
              <a:buNone/>
            </a:pPr>
            <a:endParaRPr lang="en-US" sz="14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მუდმივად განახლებადი ინფორმაცია კლასიფიკატორებისა და მათ შორის კავშირების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შესახებ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18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ინსტრუმენტი სამედიცინო კლასიფიკატორების 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მართვა/სრულყოფისათვის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18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ელექტრონული პორტალი და სერვისები გარე სისტემებთან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კომუნიკაციისთვის</a:t>
            </a: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1774869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კომპონენტის მახასიათებლები</a:t>
            </a:r>
            <a:endParaRPr lang="en-US" b="1" spc="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63" y="1761460"/>
            <a:ext cx="4820637" cy="47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04800"/>
            <a:ext cx="662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ჯანმრთელობის </a:t>
            </a:r>
            <a:r>
              <a:rPr lang="ka-GE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დაცვის </a:t>
            </a:r>
            <a:r>
              <a:rPr lang="ka-G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ერთიანი </a:t>
            </a:r>
            <a:r>
              <a:rPr lang="ka-GE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საინფორმაციო</a:t>
            </a:r>
            <a:r>
              <a:rPr lang="en-US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 </a:t>
            </a:r>
            <a:r>
              <a:rPr lang="ka-G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სისტემის მიზანი</a:t>
            </a:r>
            <a:endParaRPr lang="en-US" sz="2800" b="1" kern="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304800"/>
            <a:ext cx="44958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</a:t>
            </a:r>
            <a:r>
              <a:rPr lang="ka-GE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დაცვის ერთიანი </a:t>
            </a:r>
            <a:r>
              <a:rPr lang="ka-GE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საინფორმაციო</a:t>
            </a:r>
            <a:r>
              <a:rPr lang="en-US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სისტემის ძირითადი მახასიათებლები</a:t>
            </a:r>
            <a:endParaRPr lang="en-US" sz="24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62000" y="2438400"/>
            <a:ext cx="5410199" cy="376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პოლიტიკისა და მართვის შესახებ გადაწყვეტილებების  მიღება </a:t>
            </a:r>
            <a:r>
              <a:rPr lang="ka-GE" sz="2000" b="1" kern="1600" spc="100" dirty="0">
                <a:solidFill>
                  <a:schemeClr val="tx1"/>
                </a:solidFill>
              </a:rPr>
              <a:t>სარწმუნო მონაცემებზე </a:t>
            </a:r>
            <a:r>
              <a:rPr lang="ka-GE" sz="2000" b="1" kern="1600" spc="100" dirty="0" smtClean="0">
                <a:solidFill>
                  <a:schemeClr val="tx1"/>
                </a:solidFill>
              </a:rPr>
              <a:t>დაყრდნობით</a:t>
            </a: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პროცესების სტანდარტიზაციისა და გამჭირვალობის, მათ შორის მომსახურების </a:t>
            </a:r>
            <a:r>
              <a:rPr lang="ka-GE" sz="2000" b="1" kern="1600" spc="100" dirty="0">
                <a:solidFill>
                  <a:schemeClr val="tx1"/>
                </a:solidFill>
              </a:rPr>
              <a:t>ხარისხის, </a:t>
            </a:r>
            <a:r>
              <a:rPr lang="ka-GE" sz="2000" b="1" kern="1600" spc="100" dirty="0" smtClean="0">
                <a:solidFill>
                  <a:schemeClr val="tx1"/>
                </a:solidFill>
              </a:rPr>
              <a:t>უზრულველყოფა</a:t>
            </a:r>
            <a:endParaRPr lang="en-US" sz="2000" b="1" kern="1600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ჯანმრთელობის </a:t>
            </a:r>
            <a:r>
              <a:rPr lang="ka-GE" sz="2000" b="1" kern="1600" spc="100" dirty="0">
                <a:solidFill>
                  <a:schemeClr val="tx1"/>
                </a:solidFill>
              </a:rPr>
              <a:t>დაცვის პროგრამების ეფექტურობის და კონტროლის გაუმჯობესება</a:t>
            </a:r>
            <a:endParaRPr lang="en-US" sz="2000" kern="1600" spc="100" dirty="0">
              <a:solidFill>
                <a:schemeClr val="tx1"/>
              </a:solidFill>
            </a:endParaRPr>
          </a:p>
          <a:p>
            <a:pPr marL="0" indent="0" fontAlgn="ctr">
              <a:lnSpc>
                <a:spcPct val="100000"/>
              </a:lnSpc>
              <a:buNone/>
            </a:pPr>
            <a:endParaRPr lang="en-US" sz="2000" kern="1600" spc="1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7471064" y="1905000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ინფორმაციის  კონფიდენციალურობა და უსაფრთხოება</a:t>
            </a:r>
            <a:endParaRPr lang="en-US" sz="1900" spc="100" dirty="0">
              <a:solidFill>
                <a:schemeClr val="bg1"/>
              </a:solidFill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მონაცემთა აღრიცხვისა და რეგის</a:t>
            </a:r>
            <a:r>
              <a:rPr lang="ka-GE" sz="1900" b="1" spc="100" dirty="0">
                <a:solidFill>
                  <a:schemeClr val="bg1"/>
                </a:solidFill>
              </a:rPr>
              <a:t>ტ</a:t>
            </a:r>
            <a:r>
              <a:rPr lang="ka-GE" sz="1900" b="1" spc="100" dirty="0" smtClean="0">
                <a:solidFill>
                  <a:schemeClr val="bg1"/>
                </a:solidFill>
              </a:rPr>
              <a:t>რაციის </a:t>
            </a:r>
            <a:r>
              <a:rPr lang="ka-GE" sz="1900" b="1" spc="100" dirty="0">
                <a:solidFill>
                  <a:schemeClr val="bg1"/>
                </a:solidFill>
              </a:rPr>
              <a:t>საერთაშორისოდ შესადარისი </a:t>
            </a:r>
            <a:r>
              <a:rPr lang="ka-GE" sz="1900" b="1" spc="100" dirty="0" smtClean="0">
                <a:solidFill>
                  <a:schemeClr val="bg1"/>
                </a:solidFill>
              </a:rPr>
              <a:t>ერთიანი სტანდარტი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ოპერაციულ დონეზე ეფექტურობის უზრუნველყოფა და ადმინისტრაციული რესურსების ოპტიმიზაცია</a:t>
            </a:r>
            <a:endParaRPr lang="en-US" sz="1900" spc="100" dirty="0">
              <a:solidFill>
                <a:schemeClr val="bg1"/>
              </a:solidFill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ფინანსურ/ჯანმრთელობის დაცვასთან დაკავშირებული მონაცემების მონიტორინგი</a:t>
            </a:r>
            <a:r>
              <a:rPr lang="ka-GE" sz="1900" spc="100" dirty="0" smtClean="0">
                <a:solidFill>
                  <a:schemeClr val="bg1"/>
                </a:solidFill>
              </a:rPr>
              <a:t> </a:t>
            </a:r>
            <a:r>
              <a:rPr lang="ka-GE" sz="1900" b="1" spc="100" dirty="0" smtClean="0">
                <a:solidFill>
                  <a:schemeClr val="bg1"/>
                </a:solidFill>
              </a:rPr>
              <a:t>რეალურ დროში 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სარწმუნო სტატისტიკა და ანალიზი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ცოდნის და გამოცდილების ეფექტური მართვა; მტკიცებულებებზე დაფუძნებული კლინიკური გადაწყვეტილებების მიღება</a:t>
            </a:r>
            <a:endParaRPr lang="en-US" sz="1900" spc="100" dirty="0">
              <a:solidFill>
                <a:schemeClr val="bg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98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662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32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ანალიტიკური </a:t>
            </a:r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ინსტრუმენტები</a:t>
            </a:r>
            <a:endParaRPr lang="en-US" sz="3200" b="1" kern="0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2000" b="1" spc="100" dirty="0" smtClean="0">
                <a:solidFill>
                  <a:srgbClr val="C00000"/>
                </a:solidFill>
              </a:rPr>
              <a:t>კომპონენტის  მახასიათებლები</a:t>
            </a:r>
            <a:endParaRPr lang="en-US" sz="2000" b="1" spc="100" dirty="0">
              <a:solidFill>
                <a:srgbClr val="C00000"/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543800" y="1524000"/>
            <a:ext cx="4267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10000"/>
              </a:lnSpc>
              <a:spcBef>
                <a:spcPts val="0"/>
              </a:spcBef>
              <a:buSzPts val="1300"/>
              <a:buFont typeface="Wingdings" pitchFamily="2" charset="2"/>
              <a:buChar char="§"/>
            </a:pP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ანალიტიკური </a:t>
            </a: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დიაგრამებისა და გრაფიკული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სქემების გენერირება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300"/>
              <a:buNone/>
            </a:pPr>
            <a:endParaRPr lang="en-US" sz="14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სხვადასხვა ინდიკატორების მიხედვით ინფორმაციული ნაკადების შედარება, მონიტორინგი და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ანალიზი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სხვადასხვა წყაროებიდან მიღებული ინფორმაციის </a:t>
            </a: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საფუძველზე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დინამიური სქემების გენერირება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283464" lvl="0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ინფორმაციის მრავალდონიანი ანალიზის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შესაძლებლობა სხვადასხვა ჭრილში (დროის ინტერვალი, გეოგრაფიული განაწილება და ა.შ.)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6629400" cy="44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1028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8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დაცვის ერთიანი საინფორმაციო სისტემის ელექტრონული გვერდი</a:t>
            </a:r>
            <a:endParaRPr lang="en-US" sz="28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0" y="2590800"/>
            <a:ext cx="8534400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en-US" sz="2400" kern="0" spc="100" dirty="0" smtClean="0">
                <a:solidFill>
                  <a:srgbClr val="DAEDEF">
                    <a:lumMod val="50000"/>
                  </a:srgbClr>
                </a:solidFill>
                <a:latin typeface="Sylfaen" pitchFamily="18" charset="0"/>
                <a:hlinkClick r:id="rId2"/>
              </a:rPr>
              <a:t>http://ehealth.moh.gov.ge/Hmis/Portal/Default.aspx</a:t>
            </a:r>
            <a:endParaRPr lang="ka-GE" sz="2400" kern="0" spc="100" dirty="0" smtClean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lang="ka-GE" sz="2400" kern="0" spc="100" dirty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გთხოვთ, იხილოთ მომხმარებლის </a:t>
            </a:r>
            <a:r>
              <a:rPr lang="ka-GE" sz="1400" b="1" i="1" kern="0" spc="100" dirty="0">
                <a:solidFill>
                  <a:srgbClr val="C00000"/>
                </a:solidFill>
                <a:latin typeface="Sylfaen" pitchFamily="18" charset="0"/>
              </a:rPr>
              <a:t>დამხმარე სახელმძღვანელოები </a:t>
            </a: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და ვიდეო გაკვეთილები თითოეული მოდულის </a:t>
            </a:r>
            <a:r>
              <a:rPr lang="ka-GE" sz="1400" b="1" i="1" kern="0" spc="100" dirty="0">
                <a:solidFill>
                  <a:srgbClr val="C00000"/>
                </a:solidFill>
                <a:latin typeface="Sylfaen" pitchFamily="18" charset="0"/>
              </a:rPr>
              <a:t>„დახმარება“ </a:t>
            </a: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-ის </a:t>
            </a:r>
            <a:r>
              <a:rPr lang="ka-GE" sz="1400" b="1" i="1" kern="0" spc="100" dirty="0">
                <a:solidFill>
                  <a:srgbClr val="C00000"/>
                </a:solidFill>
                <a:latin typeface="Sylfaen" pitchFamily="18" charset="0"/>
              </a:rPr>
              <a:t>მენიუში</a:t>
            </a: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.</a:t>
            </a: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953000"/>
            <a:ext cx="71628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ka-GE" sz="24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გმადლობთ ყურადღებისთვის!</a:t>
            </a:r>
            <a:endParaRPr lang="en-US" sz="3600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1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058400" cy="1524000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</a:t>
            </a:r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დაცვის </a:t>
            </a: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ერთიანი </a:t>
            </a:r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საინფორმაციო</a:t>
            </a:r>
            <a: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სისტემის ძირითადი კომპონენტები</a:t>
            </a:r>
            <a: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sz="32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90699"/>
            <a:ext cx="5791200" cy="4572001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სამედიცინო საქმიანობის რეგულირება</a:t>
            </a:r>
            <a:endParaRPr lang="en-US" sz="14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ფარმაცევტული </a:t>
            </a: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საქმიანობა</a:t>
            </a:r>
          </a:p>
          <a:p>
            <a:pPr>
              <a:buFont typeface="Wingdings" pitchFamily="2" charset="2"/>
              <a:buChar char="ü"/>
            </a:pP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ელექტრონული სერვისები</a:t>
            </a:r>
            <a:endParaRPr lang="en-US" sz="14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აფთიაქებისა და სამედიცინო დაწესებულებების </a:t>
            </a:r>
            <a:endParaRPr lang="ka-GE" sz="1400" b="1" spc="100" dirty="0" smtClean="0">
              <a:solidFill>
                <a:schemeClr val="tx1"/>
              </a:solidFill>
              <a:latin typeface="Sylfaen" pitchFamily="18" charset="0"/>
            </a:endParaRPr>
          </a:p>
          <a:p>
            <a:pPr marL="0" indent="0">
              <a:buNone/>
            </a:pP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   </a:t>
            </a:r>
            <a:r>
              <a:rPr lang="en-US" sz="1400" b="1" spc="100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საინფორმაციო პორტალი</a:t>
            </a:r>
          </a:p>
          <a:p>
            <a:pPr>
              <a:buFont typeface="Wingdings" pitchFamily="2" charset="2"/>
              <a:buChar char="ü"/>
            </a:pP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სამედიცინო მედიაცია</a:t>
            </a:r>
          </a:p>
          <a:p>
            <a:pPr lvl="0"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იმუნიზაცია / ვაქცინაცია</a:t>
            </a:r>
          </a:p>
          <a:p>
            <a:pPr lvl="0">
              <a:buFont typeface="Wingdings" pitchFamily="2" charset="2"/>
              <a:buChar char="ü"/>
            </a:pP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მომხმარებელთა </a:t>
            </a: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მართვის მოდული</a:t>
            </a:r>
            <a:endParaRPr lang="en-US" sz="14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ფინანსური ანგარიშგება და მართვა</a:t>
            </a:r>
          </a:p>
          <a:p>
            <a:pPr lvl="0"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სამედიცინო </a:t>
            </a: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კლასიფიკატორები</a:t>
            </a:r>
            <a:endParaRPr lang="ka-GE" sz="14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ანალიტიკური </a:t>
            </a: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ინსტრუმენტები</a:t>
            </a:r>
            <a:endParaRPr lang="ka-GE" sz="1400" b="1" spc="100" dirty="0">
              <a:solidFill>
                <a:schemeClr val="tx1"/>
              </a:solidFill>
              <a:latin typeface="Sylfae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1828800"/>
            <a:ext cx="0" cy="4495800"/>
          </a:xfrm>
          <a:prstGeom prst="line">
            <a:avLst/>
          </a:prstGeom>
          <a:ln w="444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2315418"/>
            <a:ext cx="3314700" cy="35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Autofit/>
          </a:bodyPr>
          <a:lstStyle/>
          <a:p>
            <a:pPr algn="ctr"/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</a:t>
            </a: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დაცვის ერთიანი </a:t>
            </a: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საინფორმაციო</a:t>
            </a: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სისტემის </a:t>
            </a: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ფუნქციონალური არქიტექტურა</a:t>
            </a: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60960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760924"/>
            <a:ext cx="4248915" cy="1232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endParaRPr lang="en-US" sz="1200" b="1" spc="1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448" y="3945072"/>
            <a:ext cx="4248914" cy="452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r>
              <a:rPr lang="ka-GE" sz="1400" b="1" spc="100" dirty="0" smtClean="0">
                <a:solidFill>
                  <a:schemeClr val="tx1"/>
                </a:solidFill>
              </a:rPr>
              <a:t>ადმინისტრირების ინსტრუმენტები</a:t>
            </a:r>
            <a:endParaRPr lang="en-US" sz="1400" b="1" spc="1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334000"/>
            <a:ext cx="4267200" cy="1187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endParaRPr lang="en-US" sz="1200" b="1" spc="1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162" y="5610709"/>
            <a:ext cx="3932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pitchFamily="2" charset="2"/>
              <a:buChar char="ü"/>
            </a:pPr>
            <a:r>
              <a:rPr lang="ka-GE" sz="1400" b="1" spc="100" dirty="0">
                <a:solidFill>
                  <a:prstClr val="black"/>
                </a:solidFill>
              </a:rPr>
              <a:t>ძირეული </a:t>
            </a:r>
            <a:r>
              <a:rPr lang="ka-GE" sz="1400" b="1" spc="100" dirty="0" smtClean="0">
                <a:solidFill>
                  <a:prstClr val="black"/>
                </a:solidFill>
              </a:rPr>
              <a:t>რეესტრები</a:t>
            </a:r>
            <a:r>
              <a:rPr lang="en-US" sz="1400" b="1" spc="100" dirty="0">
                <a:solidFill>
                  <a:prstClr val="black"/>
                </a:solidFill>
              </a:rPr>
              <a:t> </a:t>
            </a:r>
            <a:r>
              <a:rPr lang="ka-GE" sz="1400" b="1" spc="100" dirty="0" smtClean="0">
                <a:solidFill>
                  <a:prstClr val="black"/>
                </a:solidFill>
              </a:rPr>
              <a:t>სხვადასხვა სახის ვალიდაციებისთვის</a:t>
            </a:r>
            <a:endParaRPr lang="en-US" sz="1400" b="1" spc="1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18769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ka-GE" sz="1400" b="1" spc="100" dirty="0" smtClean="0">
                <a:latin typeface="+mj-lt"/>
              </a:rPr>
              <a:t>ინფორმაციის მიმოცვლა</a:t>
            </a:r>
            <a:endParaRPr lang="en-US" sz="1400" b="1" spc="100" dirty="0"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876800" y="2057400"/>
            <a:ext cx="6084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628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10910"/>
            <a:ext cx="628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3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24000"/>
          </a:xfrm>
        </p:spPr>
        <p:txBody>
          <a:bodyPr>
            <a:normAutofit/>
          </a:bodyPr>
          <a:lstStyle/>
          <a:p>
            <a:pPr lvl="0" algn="ctr"/>
            <a:r>
              <a:rPr lang="ka-GE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სამედიცინო </a:t>
            </a:r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საქმიანობის</a:t>
            </a: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რეგულირების </a:t>
            </a:r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</a:t>
            </a:r>
            <a:endParaRPr lang="ka-GE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836" y="1761459"/>
            <a:ext cx="5006164" cy="787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b="1" spc="100" dirty="0"/>
              <a:t>სამედიცინო დაწესებულებების ლიცენზირებისა და ნებართვების </a:t>
            </a:r>
            <a:r>
              <a:rPr lang="ka-GE" sz="1200" b="1" spc="100" dirty="0" smtClean="0"/>
              <a:t>მოდულისა და </a:t>
            </a:r>
            <a:r>
              <a:rPr lang="ka-GE" sz="1200" b="1" spc="100" dirty="0"/>
              <a:t>სამედიცინო პერსონალის სერტიფიცირებისა და აკრედიტაციის </a:t>
            </a:r>
            <a:r>
              <a:rPr lang="ka-GE" sz="1200" b="1" spc="100" dirty="0" smtClean="0"/>
              <a:t>მოდულის </a:t>
            </a:r>
            <a:r>
              <a:rPr lang="ka-GE" sz="1200" b="1" spc="100" dirty="0" smtClean="0">
                <a:solidFill>
                  <a:schemeClr val="bg1"/>
                </a:solidFill>
              </a:rPr>
              <a:t>მახასიათებლები</a:t>
            </a:r>
            <a:endParaRPr lang="en-US" sz="1200" b="1" spc="1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701744"/>
            <a:ext cx="4639340" cy="3927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ka-GE" sz="1300" b="1" spc="100" dirty="0">
                <a:solidFill>
                  <a:schemeClr val="tx1"/>
                </a:solidFill>
              </a:rPr>
              <a:t>ელექტრონული </a:t>
            </a:r>
            <a:r>
              <a:rPr lang="ka-GE" sz="1300" b="1" spc="100" dirty="0" smtClean="0">
                <a:solidFill>
                  <a:schemeClr val="tx1"/>
                </a:solidFill>
              </a:rPr>
              <a:t>რეესტრების </a:t>
            </a:r>
            <a:r>
              <a:rPr lang="ka-GE" sz="1300" b="1" spc="100" dirty="0">
                <a:solidFill>
                  <a:schemeClr val="tx1"/>
                </a:solidFill>
              </a:rPr>
              <a:t>წარმოება და საჯარო ინფორმაციაზე ხელმისაწვდომობა</a:t>
            </a:r>
            <a:endParaRPr lang="en-US" sz="13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300" b="1" spc="100" dirty="0" smtClean="0">
                <a:solidFill>
                  <a:schemeClr val="tx1"/>
                </a:solidFill>
              </a:rPr>
              <a:t>სრულყოფილი </a:t>
            </a:r>
            <a:r>
              <a:rPr lang="ka-GE" sz="1300" b="1" spc="100" dirty="0">
                <a:solidFill>
                  <a:schemeClr val="tx1"/>
                </a:solidFill>
              </a:rPr>
              <a:t>ისტორიები სამართალმემკვიდრეობის </a:t>
            </a:r>
            <a:r>
              <a:rPr lang="ka-GE" sz="1300" b="1" spc="100" dirty="0" smtClean="0">
                <a:solidFill>
                  <a:schemeClr val="tx1"/>
                </a:solidFill>
              </a:rPr>
              <a:t>გათვალისწინებით (ლიცენზიების, ნებართვების, აკრედიტაციის შესახებ)</a:t>
            </a:r>
            <a:endParaRPr lang="en-US" sz="13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300" b="1" spc="100" dirty="0" smtClean="0">
                <a:solidFill>
                  <a:schemeClr val="tx1"/>
                </a:solidFill>
              </a:rPr>
              <a:t>ინფორმაცია სამედიცინო </a:t>
            </a:r>
            <a:r>
              <a:rPr lang="ka-GE" sz="1300" b="1" spc="100" dirty="0">
                <a:solidFill>
                  <a:schemeClr val="tx1"/>
                </a:solidFill>
              </a:rPr>
              <a:t>პერსონალის კვალიფიკაციის ამაღლების, ერთი ან რამდენიმე სერტიფიკატის ფლობის და გამოცდილების შესახებ </a:t>
            </a:r>
            <a:endParaRPr lang="en-US" sz="13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300" b="1" spc="100" dirty="0" smtClean="0">
                <a:solidFill>
                  <a:schemeClr val="tx1"/>
                </a:solidFill>
              </a:rPr>
              <a:t>პერსონალის საექიმო საქმიანობების უფლების შეჩერება/გაუქმების შესახებ ინფორმაციის ტრანსპარენტულობა</a:t>
            </a:r>
            <a:endParaRPr lang="en-US" sz="13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300" b="1" spc="100" dirty="0" smtClean="0">
                <a:solidFill>
                  <a:schemeClr val="tx1"/>
                </a:solidFill>
              </a:rPr>
              <a:t>სამომავლოდ</a:t>
            </a:r>
            <a:r>
              <a:rPr lang="en-US" sz="1300" b="1" spc="100" dirty="0" smtClean="0">
                <a:solidFill>
                  <a:srgbClr val="FF0000"/>
                </a:solidFill>
              </a:rPr>
              <a:t> </a:t>
            </a:r>
            <a:r>
              <a:rPr lang="ka-GE" sz="1300" b="1" spc="100" dirty="0">
                <a:solidFill>
                  <a:schemeClr val="tx1"/>
                </a:solidFill>
              </a:rPr>
              <a:t>ინფორმაცია სამედიცინო პერსონალის დაწესებულებებში განაწილების შესახებ</a:t>
            </a:r>
            <a:endParaRPr lang="en-US" sz="13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endParaRPr lang="ka-GE" sz="2000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9" name="Picture 8" descr="C:\Users\TATA\AppData\Local\Microsoft\Windows\Temporary Internet Files\Content.IE5\O4AWLA7I\MC90043958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525621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77000" y="3048000"/>
            <a:ext cx="1610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bg1"/>
                </a:solidFill>
              </a:rPr>
              <a:t>სერტიფიცირება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6368" y="2210790"/>
            <a:ext cx="193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აკრედიტაცია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4770" y="331303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რეგულირება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19528" y="45059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სამედ.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ka-GE" sz="1400" b="1" dirty="0" smtClean="0">
                <a:solidFill>
                  <a:schemeClr val="bg1"/>
                </a:solidFill>
              </a:rPr>
              <a:t>საქმიანობის</a:t>
            </a:r>
          </a:p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ლიცენზირება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4128" y="449580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 smtClean="0">
                <a:solidFill>
                  <a:schemeClr val="bg1"/>
                </a:solidFill>
              </a:rPr>
              <a:t>ნებართვები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75168" y="2971800"/>
            <a:ext cx="193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chemeClr val="bg1"/>
                </a:solidFill>
              </a:rPr>
              <a:t>შეტყობინებები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კომპონენტი</a:t>
            </a:r>
            <a:endParaRPr lang="en-US" spc="100" dirty="0"/>
          </a:p>
        </p:txBody>
      </p:sp>
      <p:sp>
        <p:nvSpPr>
          <p:cNvPr id="6" name="Rectangle 5"/>
          <p:cNvSpPr/>
          <p:nvPr/>
        </p:nvSpPr>
        <p:spPr>
          <a:xfrm>
            <a:off x="295894" y="1664478"/>
            <a:ext cx="4800600" cy="4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შემადგენელი მოდულები</a:t>
            </a:r>
            <a:endParaRPr lang="en-US" b="1" spc="100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2438400"/>
            <a:ext cx="4343400" cy="990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ფარმაცევტული და სააფთიაქო დაწესებულებების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00" y="5486400"/>
            <a:ext cx="43434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ელექტრონული დანიშნულების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4494" y="4495800"/>
            <a:ext cx="43434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ფარმაცევტული პროდუქტების ელექტრონული რეგისტრაციის მოდული </a:t>
            </a:r>
            <a:r>
              <a:rPr kumimoji="0" lang="ka-GE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lang="en-US" sz="1400" b="1" kern="0" spc="100" dirty="0">
                <a:latin typeface="Calibri" pitchFamily="34" charset="0"/>
                <a:cs typeface="Calibri" pitchFamily="34" charset="0"/>
              </a:rPr>
              <a:t>e</a:t>
            </a:r>
            <a:r>
              <a:rPr kumimoji="0" lang="en-US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CTD</a:t>
            </a:r>
            <a:r>
              <a:rPr kumimoji="0" lang="ka-GE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en-US" sz="14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400" y="3505200"/>
            <a:ext cx="43434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ფარმაცევტული პროდუქტების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553200" y="2781300"/>
            <a:ext cx="4724400" cy="3695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ქვეყნის მასშტაბით რეგისტრირებული და მოქმედი ფარმაცევტული დაწესებულებების სრულყოფილი აღრიცხვა </a:t>
            </a:r>
            <a:r>
              <a:rPr lang="ka-GE" sz="1600" b="1" spc="100" dirty="0" smtClean="0">
                <a:solidFill>
                  <a:schemeClr val="tx1"/>
                </a:solidFill>
              </a:rPr>
              <a:t>და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>
                <a:solidFill>
                  <a:schemeClr val="tx1"/>
                </a:solidFill>
              </a:rPr>
              <a:t>იდენტიფიცირება საქმიანობის სახეების </a:t>
            </a:r>
            <a:r>
              <a:rPr lang="ka-GE" sz="1600" b="1" spc="100" dirty="0" smtClean="0">
                <a:solidFill>
                  <a:schemeClr val="tx1"/>
                </a:solidFill>
              </a:rPr>
              <a:t>მიხედვით</a:t>
            </a:r>
            <a:endParaRPr lang="en-US" sz="16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600" b="1" spc="100" dirty="0" smtClean="0">
                <a:solidFill>
                  <a:schemeClr val="tx1"/>
                </a:solidFill>
              </a:rPr>
              <a:t>სააფთიაქო </a:t>
            </a:r>
            <a:r>
              <a:rPr lang="ka-GE" sz="1600" b="1" spc="100" dirty="0">
                <a:solidFill>
                  <a:schemeClr val="tx1"/>
                </a:solidFill>
              </a:rPr>
              <a:t>და ფარმაცევტული დაწესებულებების, ასევე  ფარმაცევტული პროდუქტების  ინსპექტირების შედეგების ისტორიის აღრიცხვა</a:t>
            </a:r>
            <a:endParaRPr lang="en-US" sz="16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მონაცემების სტანდარტიზება, ჩანაწერების დუბლირების პრევენცია</a:t>
            </a:r>
            <a:endParaRPr lang="en-US" sz="1600" b="1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41423" y="1761460"/>
            <a:ext cx="5012377" cy="676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400" b="1" spc="100" dirty="0">
                <a:solidFill>
                  <a:srgbClr val="FFFFFF"/>
                </a:solidFill>
              </a:rPr>
              <a:t>ფარმაცევტული და სააფთიაქო დაწესებულებების </a:t>
            </a:r>
            <a:r>
              <a:rPr lang="ka-GE" sz="1400" b="1" spc="100" dirty="0" smtClean="0">
                <a:solidFill>
                  <a:srgbClr val="FFFFFF"/>
                </a:solidFill>
              </a:rPr>
              <a:t>მოდულის </a:t>
            </a:r>
            <a:r>
              <a:rPr lang="ka-GE" sz="1400" b="1" spc="100" dirty="0" smtClean="0">
                <a:solidFill>
                  <a:schemeClr val="bg1"/>
                </a:solidFill>
              </a:rPr>
              <a:t>მახასიათებლები</a:t>
            </a:r>
            <a:endParaRPr lang="ka-GE" sz="1400" b="1" spc="100" dirty="0">
              <a:solidFill>
                <a:schemeClr val="bg1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 -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II</a:t>
            </a:r>
            <a:endParaRPr lang="en-US" spc="100" dirty="0"/>
          </a:p>
        </p:txBody>
      </p:sp>
      <p:sp>
        <p:nvSpPr>
          <p:cNvPr id="4" name="Rectangle 3"/>
          <p:cNvSpPr/>
          <p:nvPr/>
        </p:nvSpPr>
        <p:spPr>
          <a:xfrm>
            <a:off x="295940" y="1761460"/>
            <a:ext cx="5114260" cy="67694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chemeClr val="bg1"/>
                </a:solidFill>
              </a:rPr>
              <a:t>ფარმაცევტული პროდუქტების მოდულის </a:t>
            </a:r>
            <a:r>
              <a:rPr lang="ka-GE" sz="1600" b="1" spc="100" dirty="0" smtClean="0">
                <a:solidFill>
                  <a:schemeClr val="bg1"/>
                </a:solidFill>
              </a:rPr>
              <a:t>მახასიათებლები</a:t>
            </a:r>
            <a:endParaRPr lang="ka-GE" sz="1600" b="1" spc="100" dirty="0">
              <a:solidFill>
                <a:schemeClr val="bg1"/>
              </a:solidFill>
              <a:latin typeface="Sylfae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15740" y="1752600"/>
            <a:ext cx="5342860" cy="6769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400" b="1" spc="100" dirty="0">
                <a:solidFill>
                  <a:schemeClr val="bg1"/>
                </a:solidFill>
              </a:rPr>
              <a:t>ფარმაცევტული პროდუქტების ელექტრონული რეგისტრაციის </a:t>
            </a:r>
            <a:r>
              <a:rPr lang="ka-GE" sz="1400" b="1" spc="100" dirty="0" smtClean="0">
                <a:solidFill>
                  <a:schemeClr val="bg1"/>
                </a:solidFill>
                <a:cs typeface="Calibri" pitchFamily="34" charset="0"/>
              </a:rPr>
              <a:t>(</a:t>
            </a:r>
            <a:r>
              <a:rPr lang="en-US" sz="14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CDT</a:t>
            </a:r>
            <a:r>
              <a:rPr lang="ka-GE" sz="1400" b="1" spc="100" dirty="0" smtClean="0">
                <a:solidFill>
                  <a:schemeClr val="bg1"/>
                </a:solidFill>
                <a:cs typeface="Calibri" pitchFamily="34" charset="0"/>
              </a:rPr>
              <a:t>)</a:t>
            </a:r>
            <a:r>
              <a:rPr lang="en-US" sz="14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ka-GE" sz="1400" b="1" spc="100" dirty="0" smtClean="0">
                <a:solidFill>
                  <a:schemeClr val="bg1"/>
                </a:solidFill>
              </a:rPr>
              <a:t>მოდულის მახასიათებლები</a:t>
            </a:r>
            <a:endParaRPr lang="ka-GE" sz="1400" b="1" spc="1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199" y="2743200"/>
            <a:ext cx="5181601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ქვეყანაში ნებადართული ფარმაცევტული პროდუქტების სრულყოფილი ნუსხა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შემოსავლების სამსახურთან </a:t>
            </a:r>
            <a:r>
              <a:rPr lang="ka-GE" sz="1300" dirty="0" smtClean="0">
                <a:solidFill>
                  <a:schemeClr val="tx1"/>
                </a:solidFill>
              </a:rPr>
              <a:t>იმპორტ</a:t>
            </a:r>
            <a:r>
              <a:rPr lang="en-US" sz="1300" dirty="0" smtClean="0">
                <a:solidFill>
                  <a:schemeClr val="tx1"/>
                </a:solidFill>
              </a:rPr>
              <a:t>/</a:t>
            </a:r>
            <a:r>
              <a:rPr lang="ka-GE" sz="1300" dirty="0" smtClean="0">
                <a:solidFill>
                  <a:schemeClr val="tx1"/>
                </a:solidFill>
              </a:rPr>
              <a:t>ექსპორტის </a:t>
            </a:r>
            <a:r>
              <a:rPr lang="ka-GE" sz="1300" dirty="0">
                <a:solidFill>
                  <a:schemeClr val="tx1"/>
                </a:solidFill>
              </a:rPr>
              <a:t>შესახებ ინფორმაციის რეალურ დროში  გაცვლის შესაძლებლობა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 smtClean="0">
                <a:solidFill>
                  <a:schemeClr val="tx1"/>
                </a:solidFill>
              </a:rPr>
              <a:t>მოქალაქეების უსაფრთხოება;</a:t>
            </a:r>
            <a:r>
              <a:rPr lang="ka-GE" sz="1300" dirty="0" smtClean="0">
                <a:solidFill>
                  <a:srgbClr val="FFC000"/>
                </a:solidFill>
              </a:rPr>
              <a:t> </a:t>
            </a:r>
            <a:r>
              <a:rPr lang="ka-GE" sz="1300" dirty="0" smtClean="0">
                <a:solidFill>
                  <a:schemeClr val="tx1"/>
                </a:solidFill>
              </a:rPr>
              <a:t>ფარმაცევტული </a:t>
            </a:r>
            <a:r>
              <a:rPr lang="ka-GE" sz="1300" dirty="0">
                <a:solidFill>
                  <a:schemeClr val="tx1"/>
                </a:solidFill>
              </a:rPr>
              <a:t>პროდუქტების მიკვლევადობის უზრუნველყოფა სადისტრიბუციო </a:t>
            </a:r>
            <a:r>
              <a:rPr lang="ka-GE" sz="1300" dirty="0" smtClean="0">
                <a:solidFill>
                  <a:schemeClr val="tx1"/>
                </a:solidFill>
              </a:rPr>
              <a:t>ქსელში წამლის უნიკალური კოდის მიხედვით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მონაცემების სტანდარტიზება, ჩანაწერების დუბლირების </a:t>
            </a:r>
            <a:r>
              <a:rPr lang="ka-GE" sz="1300" dirty="0" smtClean="0">
                <a:solidFill>
                  <a:schemeClr val="tx1"/>
                </a:solidFill>
              </a:rPr>
              <a:t>პრევენცია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 smtClean="0">
                <a:solidFill>
                  <a:schemeClr val="tx1"/>
                </a:solidFill>
              </a:rPr>
              <a:t>სამედიცინო </a:t>
            </a:r>
            <a:r>
              <a:rPr lang="ka-GE" sz="1300" dirty="0">
                <a:solidFill>
                  <a:schemeClr val="tx1"/>
                </a:solidFill>
              </a:rPr>
              <a:t>პერსონალის მიერ ინფორმირებული გადაწყვეტილებების მიღების შესაძლებლობა, პროდუქტების ანოტაციებზე და სხვადასხვა სამედიცინო/სამეცნიერო ინფორმაციაზე დაყრდნობით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endParaRPr lang="en-US" sz="13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485860" y="2743200"/>
            <a:ext cx="524894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 smtClean="0">
                <a:solidFill>
                  <a:schemeClr val="tx1"/>
                </a:solidFill>
              </a:rPr>
              <a:t>ნორმატიულ-ტექნიკური </a:t>
            </a:r>
            <a:r>
              <a:rPr lang="ka-GE" sz="1300" dirty="0">
                <a:solidFill>
                  <a:schemeClr val="tx1"/>
                </a:solidFill>
              </a:rPr>
              <a:t>დოსიეს და ექსპერტიზის პროცესის სტანდარტიზაცია 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რეგისტრაციის პროცესის შესაბამისობა საერთაშორისო </a:t>
            </a:r>
            <a:r>
              <a:rPr lang="ka-GE" sz="1300" dirty="0" smtClean="0">
                <a:solidFill>
                  <a:schemeClr val="tx1"/>
                </a:solidFill>
              </a:rPr>
              <a:t>სტანდარტებთან;  ასევე, </a:t>
            </a:r>
            <a:r>
              <a:rPr lang="ka-GE" sz="1300" dirty="0">
                <a:solidFill>
                  <a:schemeClr val="tx1"/>
                </a:solidFill>
              </a:rPr>
              <a:t>აღიარებული მაღალი სანდოობის მარეგულირებლების ანალოგიურ სარეგისტრაციო ინტერფეისთან მიერთების </a:t>
            </a:r>
            <a:r>
              <a:rPr lang="ka-GE" sz="1300" dirty="0" smtClean="0">
                <a:solidFill>
                  <a:schemeClr val="tx1"/>
                </a:solidFill>
              </a:rPr>
              <a:t>ტექნიკური </a:t>
            </a:r>
            <a:r>
              <a:rPr lang="ka-GE" sz="1300" dirty="0">
                <a:solidFill>
                  <a:schemeClr val="tx1"/>
                </a:solidFill>
              </a:rPr>
              <a:t>შესაძლებლობა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მაღალხარისხიანი  მედიკამენტების რეგისტრაციის უზრუნველყოფა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დროითი, ფინანსური და ტექნიკური რესურსების ოპტიმიზაცია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მონაცემების სისტემატიზაცია და ინფორმაციის მოძიების </a:t>
            </a:r>
            <a:r>
              <a:rPr lang="ka-GE" sz="1300" dirty="0" smtClean="0">
                <a:solidFill>
                  <a:schemeClr val="tx1"/>
                </a:solidFill>
              </a:rPr>
              <a:t>სიმარტივე</a:t>
            </a:r>
            <a:endParaRPr lang="ka-GE" sz="13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74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2" y="99220"/>
            <a:ext cx="10675938" cy="1325563"/>
          </a:xfrm>
        </p:spPr>
        <p:txBody>
          <a:bodyPr/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 -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III</a:t>
            </a:r>
            <a:endParaRPr lang="en-US" spc="100" dirty="0"/>
          </a:p>
        </p:txBody>
      </p:sp>
      <p:sp>
        <p:nvSpPr>
          <p:cNvPr id="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048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rgbClr val="FFFFFF"/>
                </a:solidFill>
              </a:rPr>
              <a:t>ელექტრონული დანიშნულების მოდული </a:t>
            </a:r>
            <a:endParaRPr lang="ka-GE" sz="1600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70" name="Content Placeholder 5"/>
          <p:cNvSpPr txBox="1">
            <a:spLocks/>
          </p:cNvSpPr>
          <p:nvPr/>
        </p:nvSpPr>
        <p:spPr>
          <a:xfrm>
            <a:off x="6400800" y="2362200"/>
            <a:ext cx="55626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ინფორმაციის ცენტრალურად </a:t>
            </a:r>
            <a:r>
              <a:rPr lang="ka-GE" sz="1200" b="1" spc="100" dirty="0" smtClean="0">
                <a:solidFill>
                  <a:schemeClr val="tx1"/>
                </a:solidFill>
              </a:rPr>
              <a:t>მობილიზება</a:t>
            </a:r>
            <a:r>
              <a:rPr lang="en-US" sz="1200" b="1" spc="100" dirty="0" smtClean="0">
                <a:solidFill>
                  <a:schemeClr val="tx1"/>
                </a:solidFill>
              </a:rPr>
              <a:t>;</a:t>
            </a:r>
            <a:r>
              <a:rPr lang="ka-GE" sz="1200" b="1" spc="100" dirty="0" smtClean="0">
                <a:solidFill>
                  <a:schemeClr val="tx1"/>
                </a:solidFill>
              </a:rPr>
              <a:t> </a:t>
            </a:r>
            <a:r>
              <a:rPr lang="ka-GE" sz="1200" b="1" spc="100" dirty="0">
                <a:solidFill>
                  <a:schemeClr val="tx1"/>
                </a:solidFill>
              </a:rPr>
              <a:t>სარწმუნო  სტატისტიკისა და ანალიზის წარმოების შესაძლებლობა </a:t>
            </a:r>
            <a:endParaRPr lang="ka-GE" sz="12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მკურნალობის ხარჯთ-ეფექტურობის, ასევე  პროფესიულად ინფორმატიული გადაწყვეტილების მიღების და/ან კორექციის უზრუნველყოფა </a:t>
            </a:r>
            <a:endParaRPr lang="ka-GE" sz="12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სახელმწიფო </a:t>
            </a:r>
            <a:r>
              <a:rPr lang="ka-GE" sz="1200" b="1" spc="100" dirty="0" smtClean="0">
                <a:solidFill>
                  <a:schemeClr val="tx1"/>
                </a:solidFill>
              </a:rPr>
              <a:t>და კერძო სადაზღვევო </a:t>
            </a:r>
            <a:r>
              <a:rPr lang="ka-GE" sz="1200" b="1" spc="100" dirty="0">
                <a:solidFill>
                  <a:schemeClr val="tx1"/>
                </a:solidFill>
              </a:rPr>
              <a:t>პროგრამების ფარგლებში ფარმაცევტული პროდუქტის სარგებლის  ლიმიტის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კონტროლი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თაღლითობისა და მკურნალობის დუბლირების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აღმოფხვრა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 smtClean="0">
                <a:solidFill>
                  <a:schemeClr val="tx1"/>
                </a:solidFill>
              </a:rPr>
              <a:t>ქრონიკული </a:t>
            </a:r>
            <a:r>
              <a:rPr lang="ka-GE" sz="1200" b="1" spc="100" dirty="0">
                <a:solidFill>
                  <a:schemeClr val="tx1"/>
                </a:solidFill>
              </a:rPr>
              <a:t>დაავადებებისთვის მქონე პაციენტთათვის  დანიშნულების  განახლება ექიმთან ვიზიტის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გარეშე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დროითი, ადამიანური და ფინანსური რესურსების ოპტიმიზაცია ელექტრონული ანგარიშგების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ხარჯზე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სამომავლოდ, სამედიცინო </a:t>
            </a:r>
            <a:r>
              <a:rPr lang="ka-GE" sz="1200" b="1" spc="100" dirty="0" smtClean="0">
                <a:solidFill>
                  <a:schemeClr val="tx1"/>
                </a:solidFill>
              </a:rPr>
              <a:t>მომსახურების </a:t>
            </a:r>
            <a:r>
              <a:rPr lang="ka-GE" sz="1200" b="1" spc="100" dirty="0">
                <a:solidFill>
                  <a:schemeClr val="tx1"/>
                </a:solidFill>
              </a:rPr>
              <a:t>გაწევის მომენტში </a:t>
            </a:r>
            <a:r>
              <a:rPr lang="ka-GE" sz="1200" b="1" spc="100" dirty="0" smtClean="0">
                <a:solidFill>
                  <a:schemeClr val="tx1"/>
                </a:solidFill>
              </a:rPr>
              <a:t>სამედიცინო</a:t>
            </a:r>
            <a:r>
              <a:rPr lang="en-US" sz="1200" b="1" spc="100" dirty="0" smtClean="0">
                <a:solidFill>
                  <a:schemeClr val="tx1"/>
                </a:solidFill>
              </a:rPr>
              <a:t>/</a:t>
            </a:r>
            <a:r>
              <a:rPr lang="ka-GE" sz="1200" b="1" spc="100" dirty="0" smtClean="0">
                <a:solidFill>
                  <a:schemeClr val="tx1"/>
                </a:solidFill>
              </a:rPr>
              <a:t>სამეცნიერო </a:t>
            </a:r>
            <a:r>
              <a:rPr lang="ka-GE" sz="1200" b="1" spc="100" dirty="0">
                <a:solidFill>
                  <a:schemeClr val="tx1"/>
                </a:solidFill>
              </a:rPr>
              <a:t>რესურსთან წვდომის პროგრამული უზრუნველყოფა</a:t>
            </a:r>
          </a:p>
          <a:p>
            <a:pPr marL="0" indent="0" fontAlgn="ctr">
              <a:buNone/>
            </a:pPr>
            <a:endParaRPr lang="ka-GE" sz="1200" b="1" dirty="0" smtClean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24600" y="1752600"/>
            <a:ext cx="487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b="1" spc="100" dirty="0" smtClean="0">
                <a:solidFill>
                  <a:srgbClr val="FFFFFF"/>
                </a:solidFill>
              </a:rPr>
              <a:t>მოდულის მახასიათებლები</a:t>
            </a:r>
            <a:endParaRPr lang="ka-GE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5553630" cy="41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3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220"/>
            <a:ext cx="10287000" cy="1325563"/>
          </a:xfrm>
        </p:spPr>
        <p:txBody>
          <a:bodyPr/>
          <a:lstStyle/>
          <a:p>
            <a:pPr algn="ctr"/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ელექტრონული სერვისების კომპონენტი</a:t>
            </a:r>
            <a:endParaRPr lang="en-US" spc="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>
                <a:solidFill>
                  <a:schemeClr val="bg1"/>
                </a:solidFill>
              </a:rPr>
              <a:t>კომპონენტის მახასიათებლები</a:t>
            </a:r>
            <a:endParaRPr lang="en-US" b="1" spc="100" dirty="0">
              <a:solidFill>
                <a:schemeClr val="bg1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511636" y="2438400"/>
            <a:ext cx="4613564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გამარტივებული ელექტრონული ურთიერთკავშირი ჯანდაცვის სამინისტროსა და სხვა ჩართულ მხარეებს შორის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ნებართვებისა და სხვა ოფიციალური დოკუმენტების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ელექტრონულად</a:t>
            </a:r>
            <a:r>
              <a:rPr lang="en-US" sz="1400" b="1" spc="100" dirty="0" smtClean="0">
                <a:solidFill>
                  <a:schemeClr val="tx1"/>
                </a:solidFill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</a:rPr>
              <a:t>მოპოვება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დროითი და მეტერიალური დოკუმენტების დანახარჯების შემცირება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სწრაფი და უტყუარი ინფორმაციის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მიღება/ </a:t>
            </a:r>
            <a:r>
              <a:rPr lang="ka-GE" sz="1400" b="1" spc="100" dirty="0">
                <a:solidFill>
                  <a:schemeClr val="tx1"/>
                </a:solidFill>
              </a:rPr>
              <a:t>გაცვლა ონლაინ რეჟიმში</a:t>
            </a:r>
            <a:endParaRPr lang="en-US" sz="1400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5" y="2209800"/>
            <a:ext cx="554541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4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1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TS102901024</Template>
  <TotalTime>0</TotalTime>
  <Words>1066</Words>
  <Application>Microsoft Office PowerPoint</Application>
  <PresentationFormat>Custom</PresentationFormat>
  <Paragraphs>216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TS102901024</vt:lpstr>
      <vt:lpstr>1_TS102901024</vt:lpstr>
      <vt:lpstr>ელექტრონული  ჯანდაცვა  ჯანმრთელობის დაცვის  ერთიანი საინფორმაციო  სისტემა </vt:lpstr>
      <vt:lpstr>PowerPoint Presentation</vt:lpstr>
      <vt:lpstr> ჯანმრთელობის დაცვის ერთიანი საინფორმაციო  სისტემის ძირითადი კომპონენტები </vt:lpstr>
      <vt:lpstr> ჯანმრთელობის დაცვის ერთიანი საინფორმაციო  სისტემის ფუნქციონალური არქიტექტურა </vt:lpstr>
      <vt:lpstr>სამედიცინო საქმიანობის რეგულირების კომპონენტი</vt:lpstr>
      <vt:lpstr>ფარმაცევტული საქმიანობის კომპონენტი</vt:lpstr>
      <vt:lpstr>ფარმაცევტული საქმიანობის კომპონენტი -II</vt:lpstr>
      <vt:lpstr>ფარმაცევტული საქმიანობის კომპონენტი - III</vt:lpstr>
      <vt:lpstr>ელექტრონული სერვისების კომპონენტი</vt:lpstr>
      <vt:lpstr>აფთიაქებისა და სამედიცინო საქმიანობების  საინფორმაციო პორტალი</vt:lpstr>
      <vt:lpstr>სამედიცინო მედიაცია</vt:lpstr>
      <vt:lpstr>იმუნიზაცია/ვაქცინაცია</vt:lpstr>
      <vt:lpstr>მომხმარებელთა მართვის მოდული</vt:lpstr>
      <vt:lpstr>ფინანსური აღრიცხვის და მართვის კომპონენტი</vt:lpstr>
      <vt:lpstr>ჯანმრთელობის დაცვის პროგრამების ფინანსური მართვის მოდული</vt:lpstr>
      <vt:lpstr>სამედიცინო შემთხვევების რეგისტრაციის მოდული</vt:lpstr>
      <vt:lpstr>  სამედიცინო სერვისებით მოსარგებლეთა რეგისტრაციის მოდული   </vt:lpstr>
      <vt:lpstr>ელექტრონული ანგარიშგების მოდული</vt:lpstr>
      <vt:lpstr>სამედიცინო კლასიფიკატორები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2012-10-15T18:40:30Z</dcterms:created>
  <dcterms:modified xsi:type="dcterms:W3CDTF">2012-10-24T14:32:42Z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